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Anta"/>
      <p:regular r:id="rId21"/>
    </p:embeddedFont>
    <p:embeddedFont>
      <p:font typeface="Cabin Condensed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hO+stZw8xjFenHUdewaBqHC97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binCondensed-regular.fntdata"/><Relationship Id="rId21" Type="http://schemas.openxmlformats.org/officeDocument/2006/relationships/font" Target="fonts/Anta-regular.fntdata"/><Relationship Id="rId24" Type="http://schemas.openxmlformats.org/officeDocument/2006/relationships/font" Target="fonts/OpenSans-regular.fntdata"/><Relationship Id="rId23" Type="http://schemas.openxmlformats.org/officeDocument/2006/relationships/font" Target="fonts/Cabin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5c68bc2b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385c68bc2bb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b7951dc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9b7951dcad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b7951dc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39b7951dcad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b7951dca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9b7951dcad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b7951dca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39b7951dcad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b7951dca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9b7951dcad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b7951dca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39b7951dcad_0_3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a00687f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38a00687fc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b214379d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9b214379d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b214379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39b214379d7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b7951dcad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b7951dca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7951dc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9b7951dca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b7951dca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39b7951dcad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b7951dca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39b7951dcad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b7951dca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39b7951dcad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47kMlv0" TargetMode="External"/><Relationship Id="rId4" Type="http://schemas.openxmlformats.org/officeDocument/2006/relationships/hyperlink" Target="http://bit.ly/4qljfVd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11" Type="http://schemas.openxmlformats.org/officeDocument/2006/relationships/image" Target="../media/image13.png"/><Relationship Id="rId10" Type="http://schemas.openxmlformats.org/officeDocument/2006/relationships/image" Target="../media/image19.png"/><Relationship Id="rId12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5c68bc2bb_1_57"/>
          <p:cNvSpPr/>
          <p:nvPr/>
        </p:nvSpPr>
        <p:spPr>
          <a:xfrm rot="5400000">
            <a:off x="4018981" y="864980"/>
            <a:ext cx="10250048" cy="8568640"/>
          </a:xfrm>
          <a:custGeom>
            <a:rect b="b" l="l" r="r" t="t"/>
            <a:pathLst>
              <a:path extrusionOk="0" h="2227067" w="3882594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85" name="Google Shape;85;g385c68bc2bb_1_57"/>
          <p:cNvSpPr txBox="1"/>
          <p:nvPr/>
        </p:nvSpPr>
        <p:spPr>
          <a:xfrm>
            <a:off x="9882136" y="5481637"/>
            <a:ext cx="30114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9"/>
              <a:buFont typeface="Arial"/>
              <a:buNone/>
            </a:pPr>
            <a:r>
              <a:rPr b="0" i="0" lang="en-US" sz="3249" u="none" cap="none" strike="noStrike">
                <a:solidFill>
                  <a:srgbClr val="FFFFFF"/>
                </a:solidFill>
                <a:latin typeface="Anta"/>
                <a:ea typeface="Anta"/>
                <a:cs typeface="Anta"/>
                <a:sym typeface="Anta"/>
              </a:rPr>
              <a:t>Intro to Python +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385c68bc2bb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988" y="3916625"/>
            <a:ext cx="8500025" cy="27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85c68bc2bb_1_57"/>
          <p:cNvSpPr txBox="1"/>
          <p:nvPr/>
        </p:nvSpPr>
        <p:spPr>
          <a:xfrm rot="-250087">
            <a:off x="6227946" y="1989097"/>
            <a:ext cx="5402890" cy="23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-US" sz="15000" u="none" cap="none" strike="noStrike">
                <a:solidFill>
                  <a:srgbClr val="F8E64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85c68bc2bb_1_57"/>
          <p:cNvSpPr/>
          <p:nvPr/>
        </p:nvSpPr>
        <p:spPr>
          <a:xfrm>
            <a:off x="4859525" y="25"/>
            <a:ext cx="85686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385c68bc2bb_1_57"/>
          <p:cNvSpPr/>
          <p:nvPr/>
        </p:nvSpPr>
        <p:spPr>
          <a:xfrm>
            <a:off x="4859525" y="8253975"/>
            <a:ext cx="85686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85c68bc2bb_1_57"/>
          <p:cNvSpPr/>
          <p:nvPr/>
        </p:nvSpPr>
        <p:spPr>
          <a:xfrm rot="5400000">
            <a:off x="12523252" y="2477898"/>
            <a:ext cx="6318922" cy="5239175"/>
          </a:xfrm>
          <a:custGeom>
            <a:rect b="b" l="l" r="r" t="t"/>
            <a:pathLst>
              <a:path extrusionOk="0" h="2227067" w="3882594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1" name="Google Shape;91;g385c68bc2bb_1_57"/>
          <p:cNvSpPr/>
          <p:nvPr/>
        </p:nvSpPr>
        <p:spPr>
          <a:xfrm rot="5400000">
            <a:off x="-458881" y="2388816"/>
            <a:ext cx="6318922" cy="5417340"/>
          </a:xfrm>
          <a:custGeom>
            <a:rect b="b" l="l" r="r" t="t"/>
            <a:pathLst>
              <a:path extrusionOk="0" h="2227067" w="3882594">
                <a:moveTo>
                  <a:pt x="0" y="0"/>
                </a:moveTo>
                <a:lnTo>
                  <a:pt x="3882594" y="0"/>
                </a:lnTo>
                <a:lnTo>
                  <a:pt x="3882594" y="2227067"/>
                </a:lnTo>
                <a:lnTo>
                  <a:pt x="0" y="22270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2" name="Google Shape;92;g385c68bc2bb_1_57"/>
          <p:cNvSpPr/>
          <p:nvPr/>
        </p:nvSpPr>
        <p:spPr>
          <a:xfrm>
            <a:off x="11391025" y="8253975"/>
            <a:ext cx="69114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85c68bc2bb_1_57"/>
          <p:cNvSpPr/>
          <p:nvPr/>
        </p:nvSpPr>
        <p:spPr>
          <a:xfrm>
            <a:off x="-8100" y="8253975"/>
            <a:ext cx="7137900" cy="20331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85c68bc2bb_1_57"/>
          <p:cNvSpPr/>
          <p:nvPr/>
        </p:nvSpPr>
        <p:spPr>
          <a:xfrm>
            <a:off x="-59950" y="25"/>
            <a:ext cx="85686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385c68bc2bb_1_57"/>
          <p:cNvSpPr/>
          <p:nvPr/>
        </p:nvSpPr>
        <p:spPr>
          <a:xfrm>
            <a:off x="10485875" y="0"/>
            <a:ext cx="7802100" cy="1938000"/>
          </a:xfrm>
          <a:prstGeom prst="rect">
            <a:avLst/>
          </a:prstGeom>
          <a:solidFill>
            <a:srgbClr val="FDEF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385c68bc2bb_1_57"/>
          <p:cNvSpPr txBox="1"/>
          <p:nvPr/>
        </p:nvSpPr>
        <p:spPr>
          <a:xfrm>
            <a:off x="6151175" y="6471350"/>
            <a:ext cx="6566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Data Analysis w/ Numpy &amp; Pandas</a:t>
            </a:r>
            <a:endParaRPr b="0" i="0" sz="5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7" name="Google Shape;97;g385c68bc2bb_1_57" title="462543847_2148246222243476_3841800274682213669_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7476" y="3304875"/>
            <a:ext cx="3955688" cy="395566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85c68bc2bb_1_57"/>
          <p:cNvSpPr/>
          <p:nvPr/>
        </p:nvSpPr>
        <p:spPr>
          <a:xfrm flipH="1">
            <a:off x="-321570" y="6046098"/>
            <a:ext cx="4710933" cy="4710933"/>
          </a:xfrm>
          <a:custGeom>
            <a:rect b="b" l="l" r="r" t="t"/>
            <a:pathLst>
              <a:path extrusionOk="0" h="4710933" w="4710933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g385c68bc2bb_1_57"/>
          <p:cNvSpPr/>
          <p:nvPr/>
        </p:nvSpPr>
        <p:spPr>
          <a:xfrm>
            <a:off x="403175" y="2056400"/>
            <a:ext cx="4594800" cy="3289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C151A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Take a seat!</a:t>
            </a:r>
            <a:endParaRPr b="0" i="0" sz="5000" u="none" cap="none" strike="noStrike">
              <a:solidFill>
                <a:srgbClr val="0C151A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5000" u="none" cap="none" strike="noStrike">
                <a:solidFill>
                  <a:srgbClr val="0C151A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We’ll start at 7:05pm &lt;3</a:t>
            </a:r>
            <a:endParaRPr b="0" i="0" sz="5000" u="none" cap="none" strike="noStrike">
              <a:solidFill>
                <a:srgbClr val="0C151A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b7951dcad_0_14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</a:t>
            </a: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g39b7951dcad_0_14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74" name="Google Shape;274;g39b7951dcad_0_14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75" name="Google Shape;275;g39b7951dcad_0_14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g39b7951dcad_0_14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77" name="Google Shape;277;g39b7951dcad_0_14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78" name="Google Shape;278;g39b7951dcad_0_14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g39b7951dcad_0_141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Quick Review: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Dictionaries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Collections of items organized to labels (called “keys”)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80" name="Google Shape;280;g39b7951dcad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942" y="3738775"/>
            <a:ext cx="6138947" cy="199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148216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456741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888" y="4808786"/>
            <a:ext cx="1140966" cy="518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9b7951dcad_0_141"/>
          <p:cNvSpPr txBox="1"/>
          <p:nvPr/>
        </p:nvSpPr>
        <p:spPr>
          <a:xfrm>
            <a:off x="1415950" y="5890550"/>
            <a:ext cx="16306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DataFrame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Very similar to a dictionary, but allows us to look at data as a table (each key/column must have the same number of values)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85" name="Google Shape;285;g39b7951dcad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313" y="8035585"/>
            <a:ext cx="7844224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8418016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8726541"/>
            <a:ext cx="1140966" cy="51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9b7951dcad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113" y="9078586"/>
            <a:ext cx="1140966" cy="518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b7951dcad_0_193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g39b7951dcad_0_193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95" name="Google Shape;295;g39b7951dcad_0_193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96" name="Google Shape;296;g39b7951dcad_0_19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g39b7951dcad_0_193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98" name="Google Shape;298;g39b7951dcad_0_193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9" name="Google Shape;299;g39b7951dcad_0_19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g39b7951dcad_0_193"/>
          <p:cNvSpPr/>
          <p:nvPr/>
        </p:nvSpPr>
        <p:spPr>
          <a:xfrm>
            <a:off x="10058629" y="4217799"/>
            <a:ext cx="1751400" cy="5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2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5000" lIns="175000" spcFirstLastPara="1" rIns="175000" wrap="square" tIns="17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g39b7951dcad_0_193"/>
          <p:cNvSpPr/>
          <p:nvPr/>
        </p:nvSpPr>
        <p:spPr>
          <a:xfrm>
            <a:off x="10058629" y="7279980"/>
            <a:ext cx="1751400" cy="5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2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5000" lIns="175000" spcFirstLastPara="1" rIns="175000" wrap="square" tIns="17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g39b7951dcad_0_193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allow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us to make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tidy data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, where each row is an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observation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and each column is a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feature/variable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03" name="Google Shape;303;g39b7951dcad_0_193" title="Screenshot 2025-10-21 at 4.24.59 PM.png"/>
          <p:cNvPicPr preferRelativeResize="0"/>
          <p:nvPr/>
        </p:nvPicPr>
        <p:blipFill rotWithShape="1">
          <a:blip r:embed="rId3">
            <a:alphaModFix/>
          </a:blip>
          <a:srcRect b="4852" l="0" r="0" t="0"/>
          <a:stretch/>
        </p:blipFill>
        <p:spPr>
          <a:xfrm>
            <a:off x="681650" y="3700650"/>
            <a:ext cx="8420100" cy="2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9b7951dcad_0_193" title="Screenshot 2025-10-21 at 4.25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6900" y="3584863"/>
            <a:ext cx="3383563" cy="2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9b7951dcad_0_193" title="Screenshot 2025-10-21 at 4.27.4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950" y="6531300"/>
            <a:ext cx="79248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9b7951dcad_0_193" title="Screenshot 2025-10-21 at 4.25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6900" y="6791550"/>
            <a:ext cx="3383563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9b7951dcad_0_193"/>
          <p:cNvSpPr txBox="1"/>
          <p:nvPr/>
        </p:nvSpPr>
        <p:spPr>
          <a:xfrm>
            <a:off x="990600" y="93900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are made by surrounding a dictionary with pd.DataFrame()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b7951dcad_0_220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g39b7951dcad_0_22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14" name="Google Shape;314;g39b7951dcad_0_22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15" name="Google Shape;315;g39b7951dcad_0_22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g39b7951dcad_0_22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17" name="Google Shape;317;g39b7951dcad_0_22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8" name="Google Shape;318;g39b7951dcad_0_22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g39b7951dcad_0_220"/>
          <p:cNvSpPr txBox="1"/>
          <p:nvPr/>
        </p:nvSpPr>
        <p:spPr>
          <a:xfrm>
            <a:off x="990600" y="2168875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allow us to index in two ways based on our needs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20" name="Google Shape;320;g39b7951dcad_0_220"/>
          <p:cNvSpPr txBox="1"/>
          <p:nvPr/>
        </p:nvSpPr>
        <p:spPr>
          <a:xfrm>
            <a:off x="990600" y="59420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Retrieving a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column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21" name="Google Shape;321;g39b7951dcad_0_220" title="Screenshot 2025-10-21 at 4.2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13" y="3428988"/>
            <a:ext cx="3383563" cy="22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9b7951dcad_0_220" title="Screenshot 2025-10-21 at 4.47.5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6288" y="6570000"/>
            <a:ext cx="11620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9b7951dcad_0_220"/>
          <p:cNvSpPr/>
          <p:nvPr/>
        </p:nvSpPr>
        <p:spPr>
          <a:xfrm>
            <a:off x="9230329" y="7498649"/>
            <a:ext cx="1751400" cy="5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2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5000" lIns="175000" spcFirstLastPara="1" rIns="175000" wrap="square" tIns="17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g39b7951dcad_0_220" title="Screenshot 2025-10-21 at 4.55.3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000" y="7398675"/>
            <a:ext cx="29527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9b7951dcad_0_220"/>
          <p:cNvSpPr/>
          <p:nvPr/>
        </p:nvSpPr>
        <p:spPr>
          <a:xfrm flipH="1">
            <a:off x="-874845" y="6182598"/>
            <a:ext cx="4710933" cy="4710933"/>
          </a:xfrm>
          <a:custGeom>
            <a:rect b="b" l="l" r="r" t="t"/>
            <a:pathLst>
              <a:path extrusionOk="0" h="4710933" w="4710933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b7951dcad_0_25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39b7951dcad_0_25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32" name="Google Shape;332;g39b7951dcad_0_25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33" name="Google Shape;333;g39b7951dcad_0_25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g39b7951dcad_0_25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35" name="Google Shape;335;g39b7951dcad_0_25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36" name="Google Shape;336;g39b7951dcad_0_25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g39b7951dcad_0_251"/>
          <p:cNvSpPr txBox="1"/>
          <p:nvPr/>
        </p:nvSpPr>
        <p:spPr>
          <a:xfrm>
            <a:off x="990600" y="2168875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 frames allow us to index in two ways based on our needs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38" name="Google Shape;338;g39b7951dcad_0_251" title="Screenshot 2025-10-21 at 4.2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13" y="3428988"/>
            <a:ext cx="3383563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9b7951dcad_0_251"/>
          <p:cNvSpPr/>
          <p:nvPr/>
        </p:nvSpPr>
        <p:spPr>
          <a:xfrm>
            <a:off x="9230329" y="7498649"/>
            <a:ext cx="1751400" cy="5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2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5000" lIns="175000" spcFirstLastPara="1" rIns="175000" wrap="square" tIns="17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7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g39b7951dcad_0_251"/>
          <p:cNvSpPr txBox="1"/>
          <p:nvPr/>
        </p:nvSpPr>
        <p:spPr>
          <a:xfrm>
            <a:off x="1143000" y="6094400"/>
            <a:ext cx="1630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Retrieving a </a:t>
            </a: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row</a:t>
            </a: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41" name="Google Shape;341;g39b7951dcad_0_251" title="Screenshot 2025-10-21 at 4.54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400" y="7436775"/>
            <a:ext cx="31813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9b7951dcad_0_251" title="Screenshot 2025-10-21 at 4.54.3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6300" y="6560475"/>
            <a:ext cx="22479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9b7951dcad_0_251"/>
          <p:cNvSpPr/>
          <p:nvPr/>
        </p:nvSpPr>
        <p:spPr>
          <a:xfrm flipH="1">
            <a:off x="-874845" y="6182598"/>
            <a:ext cx="4710933" cy="4710933"/>
          </a:xfrm>
          <a:custGeom>
            <a:rect b="b" l="l" r="r" t="t"/>
            <a:pathLst>
              <a:path extrusionOk="0" h="4710933" w="4710933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b7951dcad_0_291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g39b7951dcad_0_291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50" name="Google Shape;350;g39b7951dcad_0_29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51" name="Google Shape;351;g39b7951dcad_0_29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" name="Google Shape;352;g39b7951dcad_0_291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53" name="Google Shape;353;g39b7951dcad_0_291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4" name="Google Shape;354;g39b7951dcad_0_291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g39b7951dcad_0_291"/>
          <p:cNvSpPr txBox="1"/>
          <p:nvPr/>
        </p:nvSpPr>
        <p:spPr>
          <a:xfrm>
            <a:off x="990600" y="2168875"/>
            <a:ext cx="1630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 Series</a:t>
            </a:r>
            <a:endParaRPr b="1"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Data Frame with only one column, typically seen when we index a column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56" name="Google Shape;356;g39b7951dcad_0_291"/>
          <p:cNvSpPr txBox="1"/>
          <p:nvPr/>
        </p:nvSpPr>
        <p:spPr>
          <a:xfrm>
            <a:off x="990600" y="6702125"/>
            <a:ext cx="16306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You may encounter errors or unexpected outcomes if you confuse these for Data Frames 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Recall: you can use type() to check!</a:t>
            </a:r>
            <a:endParaRPr sz="40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357" name="Google Shape;357;g39b7951dcad_0_291" title="Screenshot 2025-10-21 at 4.54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50" y="3952875"/>
            <a:ext cx="22479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39b7951dcad_0_34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363" name="Google Shape;363;g39b7951dcad_0_34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364" name="Google Shape;364;g39b7951dcad_0_34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g39b7951dcad_0_34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366" name="Google Shape;366;g39b7951dcad_0_34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7" name="Google Shape;367;g39b7951dcad_0_34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g39b7951dcad_0_340"/>
          <p:cNvSpPr txBox="1"/>
          <p:nvPr/>
        </p:nvSpPr>
        <p:spPr>
          <a:xfrm>
            <a:off x="4273500" y="1021125"/>
            <a:ext cx="9741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Your Turn!</a:t>
            </a:r>
            <a:endParaRPr sz="7000">
              <a:solidFill>
                <a:srgbClr val="26232E"/>
              </a:solidFill>
            </a:endParaRPr>
          </a:p>
        </p:txBody>
      </p:sp>
      <p:sp>
        <p:nvSpPr>
          <p:cNvPr id="369" name="Google Shape;369;g39b7951dcad_0_340"/>
          <p:cNvSpPr txBox="1"/>
          <p:nvPr/>
        </p:nvSpPr>
        <p:spPr>
          <a:xfrm>
            <a:off x="5355450" y="2520925"/>
            <a:ext cx="7577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Dataset: </a:t>
            </a:r>
            <a:r>
              <a:rPr lang="en-US" sz="4500" u="sng">
                <a:solidFill>
                  <a:schemeClr val="hlink"/>
                </a:solidFill>
                <a:latin typeface="Cabin Condensed"/>
                <a:ea typeface="Cabin Condensed"/>
                <a:cs typeface="Cabin Condensed"/>
                <a:sym typeface="Cabin Condensed"/>
                <a:hlinkClick r:id="rId3"/>
              </a:rPr>
              <a:t>http://bit.ly/47kMlv0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Cabin Condensed"/>
                <a:ea typeface="Cabin Condensed"/>
                <a:cs typeface="Cabin Condensed"/>
                <a:sym typeface="Cabin Condensed"/>
              </a:rPr>
              <a:t>Worksheet:</a:t>
            </a:r>
            <a:r>
              <a:rPr lang="en-US" sz="4500">
                <a:latin typeface="Cabin Condensed"/>
                <a:ea typeface="Cabin Condensed"/>
                <a:cs typeface="Cabin Condensed"/>
                <a:sym typeface="Cabin Condensed"/>
              </a:rPr>
              <a:t> </a:t>
            </a:r>
            <a:r>
              <a:rPr lang="en-US" sz="4500" u="sng">
                <a:solidFill>
                  <a:schemeClr val="hlink"/>
                </a:solidFill>
                <a:latin typeface="Cabin Condensed"/>
                <a:ea typeface="Cabin Condensed"/>
                <a:cs typeface="Cabin Condensed"/>
                <a:sym typeface="Cabin Condensed"/>
                <a:hlinkClick r:id="rId4"/>
              </a:rPr>
              <a:t>http://bit.ly/4qljfVd</a:t>
            </a:r>
            <a:endParaRPr sz="45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370" name="Google Shape;370;g39b7951dcad_0_340"/>
          <p:cNvSpPr/>
          <p:nvPr/>
        </p:nvSpPr>
        <p:spPr>
          <a:xfrm flipH="1">
            <a:off x="-874845" y="6182598"/>
            <a:ext cx="4710933" cy="4710933"/>
          </a:xfrm>
          <a:custGeom>
            <a:rect b="b" l="l" r="r" t="t"/>
            <a:pathLst>
              <a:path extrusionOk="0" h="4710933" w="4710933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1" name="Google Shape;371;g39b7951dcad_0_340" title="Screenshot 2025-10-09 at 1.49.04 AM.png"/>
          <p:cNvPicPr preferRelativeResize="0"/>
          <p:nvPr/>
        </p:nvPicPr>
        <p:blipFill rotWithShape="1">
          <a:blip r:embed="rId6">
            <a:alphaModFix/>
          </a:blip>
          <a:srcRect b="0" l="0" r="57675" t="0"/>
          <a:stretch/>
        </p:blipFill>
        <p:spPr>
          <a:xfrm>
            <a:off x="3988499" y="6182600"/>
            <a:ext cx="5125125" cy="38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9b7951dcad_0_340" title="Screenshot 2025-10-09 at 1.49.28 AM.png"/>
          <p:cNvPicPr preferRelativeResize="0"/>
          <p:nvPr/>
        </p:nvPicPr>
        <p:blipFill rotWithShape="1">
          <a:blip r:embed="rId7">
            <a:alphaModFix/>
          </a:blip>
          <a:srcRect b="0" l="0" r="53414" t="0"/>
          <a:stretch/>
        </p:blipFill>
        <p:spPr>
          <a:xfrm>
            <a:off x="12939750" y="5128925"/>
            <a:ext cx="3673723" cy="50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9b7951dcad_0_340"/>
          <p:cNvSpPr/>
          <p:nvPr/>
        </p:nvSpPr>
        <p:spPr>
          <a:xfrm>
            <a:off x="9613081" y="7195118"/>
            <a:ext cx="2827200" cy="8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6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675" lIns="188675" spcFirstLastPara="1" rIns="188675" wrap="square" tIns="188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9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g39b7951dcad_0_340"/>
          <p:cNvSpPr/>
          <p:nvPr/>
        </p:nvSpPr>
        <p:spPr>
          <a:xfrm>
            <a:off x="4514850" y="6404525"/>
            <a:ext cx="833400" cy="8907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9b7951dcad_0_340"/>
          <p:cNvSpPr/>
          <p:nvPr/>
        </p:nvSpPr>
        <p:spPr>
          <a:xfrm>
            <a:off x="13094025" y="7266575"/>
            <a:ext cx="1724100" cy="574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38a00687fc4_0_9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05" name="Google Shape;105;g38a00687fc4_0_9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06" name="Google Shape;106;g38a00687fc4_0_9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g38a00687fc4_0_9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08" name="Google Shape;108;g38a00687fc4_0_9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9" name="Google Shape;109;g38a00687fc4_0_9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g38a00687fc4_0_9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8a00687fc4_0_9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Base Python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 lets us use the basic functionalities from last workshop:  creating variables, basic math, importing data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12" name="Google Shape;112;g38a00687fc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25" y="6320325"/>
            <a:ext cx="7323750" cy="36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8a00687fc4_0_9"/>
          <p:cNvSpPr txBox="1"/>
          <p:nvPr/>
        </p:nvSpPr>
        <p:spPr>
          <a:xfrm>
            <a:off x="1011100" y="6865150"/>
            <a:ext cx="159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base 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g38a00687fc4_0_9"/>
          <p:cNvSpPr txBox="1"/>
          <p:nvPr/>
        </p:nvSpPr>
        <p:spPr>
          <a:xfrm>
            <a:off x="3816050" y="7855775"/>
            <a:ext cx="193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 w/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packages  </a:t>
            </a:r>
            <a:endParaRPr sz="3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5" name="Google Shape;115;g38a00687fc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0975" y="6461275"/>
            <a:ext cx="6006925" cy="3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8a00687fc4_0_9"/>
          <p:cNvSpPr txBox="1"/>
          <p:nvPr/>
        </p:nvSpPr>
        <p:spPr>
          <a:xfrm>
            <a:off x="1011100" y="4496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Packages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are things we can install into Python to do new and cool things, similar to how you might add mods to a video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g39b214379d7_0_56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22" name="Google Shape;122;g39b214379d7_0_56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23" name="Google Shape;123;g39b214379d7_0_56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g39b214379d7_0_56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25" name="Google Shape;125;g39b214379d7_0_56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6" name="Google Shape;126;g39b214379d7_0_56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g39b214379d7_0_56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9b214379d7_0_56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There are two fundamental packages in Python that are used for Data Science/Analytics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129" name="Google Shape;129;g39b214379d7_0_56"/>
          <p:cNvSpPr txBox="1"/>
          <p:nvPr/>
        </p:nvSpPr>
        <p:spPr>
          <a:xfrm>
            <a:off x="1249700" y="46350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Pandas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: allows us to load data, examine it, and modify/clean it to fit our needs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130" name="Google Shape;130;g39b214379d7_0_56"/>
          <p:cNvSpPr txBox="1"/>
          <p:nvPr/>
        </p:nvSpPr>
        <p:spPr>
          <a:xfrm>
            <a:off x="1011100" y="65977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(Numerical Python): allows us to store and work with </a:t>
            </a:r>
            <a:r>
              <a:rPr lang="en-US" sz="4500" u="sng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numbers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efficiently</a:t>
            </a:r>
            <a:endParaRPr b="1"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31" name="Google Shape;131;g39b214379d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00" y="7953075"/>
            <a:ext cx="5762751" cy="2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9b214379d7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4374" y="8028950"/>
            <a:ext cx="4873525" cy="21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39b214379d7_0_25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38" name="Google Shape;138;g39b214379d7_0_25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39" name="Google Shape;139;g39b214379d7_0_25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g39b214379d7_0_25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41" name="Google Shape;141;g39b214379d7_0_25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2" name="Google Shape;142;g39b214379d7_0_25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g39b214379d7_0_25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What </a:t>
            </a: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are Packages</a:t>
            </a:r>
            <a:r>
              <a:rPr b="1" i="0" lang="en-US" sz="7000" u="none" cap="none" strike="noStrike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?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39b214379d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346" y="2942909"/>
            <a:ext cx="5525222" cy="368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9b214379d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263" y="2504587"/>
            <a:ext cx="4559186" cy="455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b214379d7_0_25"/>
          <p:cNvPicPr preferRelativeResize="0"/>
          <p:nvPr/>
        </p:nvPicPr>
        <p:blipFill rotWithShape="1">
          <a:blip r:embed="rId5">
            <a:alphaModFix/>
          </a:blip>
          <a:srcRect b="0" l="0" r="61499" t="0"/>
          <a:stretch/>
        </p:blipFill>
        <p:spPr>
          <a:xfrm>
            <a:off x="3483482" y="2168875"/>
            <a:ext cx="2160957" cy="252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9b214379d7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8422" y="2531721"/>
            <a:ext cx="2856861" cy="1801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9b214379d7_0_25"/>
          <p:cNvSpPr/>
          <p:nvPr/>
        </p:nvSpPr>
        <p:spPr>
          <a:xfrm rot="7001583">
            <a:off x="1697830" y="6140303"/>
            <a:ext cx="1681617" cy="8052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g39b214379d7_0_25"/>
          <p:cNvSpPr/>
          <p:nvPr/>
        </p:nvSpPr>
        <p:spPr>
          <a:xfrm rot="3347646">
            <a:off x="5974654" y="6494697"/>
            <a:ext cx="1682058" cy="8050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g39b214379d7_0_25"/>
          <p:cNvSpPr/>
          <p:nvPr/>
        </p:nvSpPr>
        <p:spPr>
          <a:xfrm rot="5400000">
            <a:off x="3722855" y="7108575"/>
            <a:ext cx="1682100" cy="8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39b214379d7_0_25"/>
          <p:cNvSpPr/>
          <p:nvPr/>
        </p:nvSpPr>
        <p:spPr>
          <a:xfrm rot="3456667">
            <a:off x="14694517" y="6695418"/>
            <a:ext cx="1681841" cy="80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g39b214379d7_0_25"/>
          <p:cNvSpPr/>
          <p:nvPr/>
        </p:nvSpPr>
        <p:spPr>
          <a:xfrm rot="7047378">
            <a:off x="10063397" y="6695284"/>
            <a:ext cx="1681950" cy="8050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g39b214379d7_0_25"/>
          <p:cNvSpPr/>
          <p:nvPr/>
        </p:nvSpPr>
        <p:spPr>
          <a:xfrm rot="5398774">
            <a:off x="12475759" y="7424674"/>
            <a:ext cx="1682100" cy="8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0C9DD"/>
          </a:solidFill>
          <a:ln cap="flat" cmpd="sng" w="17700">
            <a:solidFill>
              <a:srgbClr val="28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900" lIns="169900" spcFirstLastPara="1" rIns="169900" wrap="square" tIns="16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g39b214379d7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13881" y="8029838"/>
            <a:ext cx="2935382" cy="94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9b214379d7_0_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49262" y="9121373"/>
            <a:ext cx="3525960" cy="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9b214379d7_0_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96614" y="8029838"/>
            <a:ext cx="1972036" cy="70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9b214379d7_0_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383" y="7436052"/>
            <a:ext cx="2398575" cy="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9b214379d7_0_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01000" y="8668321"/>
            <a:ext cx="3525960" cy="67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9b214379d7_0_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6938" y="7906900"/>
            <a:ext cx="2245513" cy="67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b7951dcad_0_318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Installing Packages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9b7951dcad_0_318"/>
          <p:cNvSpPr txBox="1"/>
          <p:nvPr/>
        </p:nvSpPr>
        <p:spPr>
          <a:xfrm>
            <a:off x="1011100" y="26723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install packages into our Python environment using the following conventions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66" name="Google Shape;166;g39b7951dcad_0_318" title="Screenshot 2025-10-21 at 8.31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512" y="4566300"/>
            <a:ext cx="5804986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39b7951dcad_0_318"/>
          <p:cNvCxnSpPr/>
          <p:nvPr/>
        </p:nvCxnSpPr>
        <p:spPr>
          <a:xfrm flipH="1" rot="10800000">
            <a:off x="8395900" y="5513750"/>
            <a:ext cx="1724100" cy="14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g39b7951dcad_0_318"/>
          <p:cNvCxnSpPr/>
          <p:nvPr/>
        </p:nvCxnSpPr>
        <p:spPr>
          <a:xfrm>
            <a:off x="11164800" y="5528150"/>
            <a:ext cx="6648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39b7951dcad_0_318"/>
          <p:cNvSpPr/>
          <p:nvPr/>
        </p:nvSpPr>
        <p:spPr>
          <a:xfrm rot="-2277210">
            <a:off x="8075690" y="5879015"/>
            <a:ext cx="1113619" cy="5183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7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9725" lIns="179725" spcFirstLastPara="1" rIns="179725" wrap="square" tIns="17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r>
              <a:t/>
            </a:r>
            <a:endParaRPr b="0" i="0" sz="2752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g39b7951dcad_0_318"/>
          <p:cNvSpPr/>
          <p:nvPr/>
        </p:nvSpPr>
        <p:spPr>
          <a:xfrm rot="-8456364">
            <a:off x="11744281" y="5879031"/>
            <a:ext cx="977875" cy="5182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87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9725" lIns="179725" spcFirstLastPara="1" rIns="179725" wrap="square" tIns="179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2"/>
              <a:buFont typeface="Arial"/>
              <a:buNone/>
            </a:pPr>
            <a:r>
              <a:t/>
            </a:r>
            <a:endParaRPr b="0" i="0" sz="2752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g39b7951dcad_0_318"/>
          <p:cNvSpPr txBox="1"/>
          <p:nvPr/>
        </p:nvSpPr>
        <p:spPr>
          <a:xfrm>
            <a:off x="6335975" y="6044775"/>
            <a:ext cx="2287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Actual package name</a:t>
            </a:r>
            <a:endParaRPr b="1" sz="3500"/>
          </a:p>
        </p:txBody>
      </p:sp>
      <p:sp>
        <p:nvSpPr>
          <p:cNvPr id="172" name="Google Shape;172;g39b7951dcad_0_318"/>
          <p:cNvSpPr txBox="1"/>
          <p:nvPr/>
        </p:nvSpPr>
        <p:spPr>
          <a:xfrm>
            <a:off x="12431275" y="5897525"/>
            <a:ext cx="2287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Our nickname for it</a:t>
            </a:r>
            <a:endParaRPr/>
          </a:p>
        </p:txBody>
      </p:sp>
      <p:pic>
        <p:nvPicPr>
          <p:cNvPr id="173" name="Google Shape;173;g39b7951dcad_0_318" title="Screenshot 2025-10-21 at 8.36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13" y="8169755"/>
            <a:ext cx="5804975" cy="116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9b7951dcad_0_318"/>
          <p:cNvSpPr/>
          <p:nvPr/>
        </p:nvSpPr>
        <p:spPr>
          <a:xfrm flipH="1">
            <a:off x="-874845" y="6182598"/>
            <a:ext cx="4710933" cy="4710933"/>
          </a:xfrm>
          <a:custGeom>
            <a:rect b="b" l="l" r="r" t="t"/>
            <a:pathLst>
              <a:path extrusionOk="0" h="4710933" w="4710933">
                <a:moveTo>
                  <a:pt x="4710933" y="0"/>
                </a:moveTo>
                <a:lnTo>
                  <a:pt x="0" y="0"/>
                </a:lnTo>
                <a:lnTo>
                  <a:pt x="0" y="4710933"/>
                </a:lnTo>
                <a:lnTo>
                  <a:pt x="4710933" y="4710933"/>
                </a:lnTo>
                <a:lnTo>
                  <a:pt x="471093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5" name="Google Shape;175;g39b7951dcad_0_318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76" name="Google Shape;176;g39b7951dcad_0_318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77" name="Google Shape;177;g39b7951dcad_0_31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g39b7951dcad_0_318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79" name="Google Shape;179;g39b7951dcad_0_318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80" name="Google Shape;180;g39b7951dcad_0_31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b7951dcad_0_3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g39b7951dcad_0_3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187" name="Google Shape;187;g39b7951dcad_0_3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188" name="Google Shape;188;g39b7951dcad_0_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g39b7951dcad_0_3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190" name="Google Shape;190;g39b7951dcad_0_3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1" name="Google Shape;191;g39b7951dcad_0_3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g39b7951dcad_0_3"/>
          <p:cNvSpPr txBox="1"/>
          <p:nvPr/>
        </p:nvSpPr>
        <p:spPr>
          <a:xfrm>
            <a:off x="990600" y="238497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Quick Review: </a:t>
            </a: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Lists</a:t>
            </a:r>
            <a:endParaRPr b="1"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collection of items (can contain any data type)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93" name="Google Shape;193;g39b7951dca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837" y="4063109"/>
            <a:ext cx="5988323" cy="895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g39b7951dcad_0_3"/>
          <p:cNvCxnSpPr/>
          <p:nvPr/>
        </p:nvCxnSpPr>
        <p:spPr>
          <a:xfrm>
            <a:off x="8350899" y="4944200"/>
            <a:ext cx="514500" cy="0"/>
          </a:xfrm>
          <a:prstGeom prst="straightConnector1">
            <a:avLst/>
          </a:prstGeom>
          <a:noFill/>
          <a:ln cap="flat" cmpd="sng" w="1473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g39b7951dcad_0_3"/>
          <p:cNvCxnSpPr/>
          <p:nvPr/>
        </p:nvCxnSpPr>
        <p:spPr>
          <a:xfrm>
            <a:off x="9036938" y="4932019"/>
            <a:ext cx="1458600" cy="3000"/>
          </a:xfrm>
          <a:prstGeom prst="straightConnector1">
            <a:avLst/>
          </a:prstGeom>
          <a:noFill/>
          <a:ln cap="flat" cmpd="sng" w="1473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39b7951dcad_0_3"/>
          <p:cNvCxnSpPr/>
          <p:nvPr/>
        </p:nvCxnSpPr>
        <p:spPr>
          <a:xfrm flipH="1" rot="10800000">
            <a:off x="10751649" y="4934940"/>
            <a:ext cx="1286400" cy="8100"/>
          </a:xfrm>
          <a:prstGeom prst="straightConnector1">
            <a:avLst/>
          </a:prstGeom>
          <a:noFill/>
          <a:ln cap="flat" cmpd="sng" w="1473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g39b7951dcad_0_3"/>
          <p:cNvSpPr txBox="1"/>
          <p:nvPr/>
        </p:nvSpPr>
        <p:spPr>
          <a:xfrm>
            <a:off x="990588" y="5933525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Array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collection of items with the </a:t>
            </a:r>
            <a:r>
              <a:rPr lang="en-US" sz="4500" u="sng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same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data type, most commonly 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numbers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198" name="Google Shape;198;g39b7951dca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33" y="7662322"/>
            <a:ext cx="4999118" cy="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9b7951dcad_0_3"/>
          <p:cNvSpPr txBox="1"/>
          <p:nvPr/>
        </p:nvSpPr>
        <p:spPr>
          <a:xfrm>
            <a:off x="990588" y="8717100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use Arrays instead of Lists for collections of numbers because it is faster, more memory efficient and easier to work with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b7951dcad_0_60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g39b7951dcad_0_60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06" name="Google Shape;206;g39b7951dcad_0_6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07" name="Google Shape;207;g39b7951dcad_0_6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g39b7951dcad_0_60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09" name="Google Shape;209;g39b7951dcad_0_60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0" name="Google Shape;210;g39b7951dcad_0_60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" name="Google Shape;211;g39b7951dca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63" y="4592750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9b7951dcad_0_60"/>
          <p:cNvSpPr/>
          <p:nvPr/>
        </p:nvSpPr>
        <p:spPr>
          <a:xfrm>
            <a:off x="8670765" y="4848110"/>
            <a:ext cx="1879200" cy="5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7775" lIns="187775" spcFirstLastPara="1" rIns="187775" wrap="square" tIns="18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g39b7951dca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4592754"/>
            <a:ext cx="4938928" cy="89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9b7951dcad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5163" y="6670455"/>
            <a:ext cx="5871696" cy="14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9b7951dcad_0_60"/>
          <p:cNvSpPr/>
          <p:nvPr/>
        </p:nvSpPr>
        <p:spPr>
          <a:xfrm>
            <a:off x="8670765" y="7146992"/>
            <a:ext cx="1879200" cy="5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7775" lIns="187775" spcFirstLastPara="1" rIns="187775" wrap="square" tIns="18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g39b7951dcad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6968780"/>
            <a:ext cx="4938928" cy="89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9b7951dcad_0_60"/>
          <p:cNvSpPr txBox="1"/>
          <p:nvPr/>
        </p:nvSpPr>
        <p:spPr>
          <a:xfrm>
            <a:off x="990600" y="2551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 NumPy Array can be created by first making a List, then applying np.array()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b7951dcad_0_107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g39b7951dcad_0_107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24" name="Google Shape;224;g39b7951dcad_0_107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25" name="Google Shape;225;g39b7951dcad_0_107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g39b7951dcad_0_107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27" name="Google Shape;227;g39b7951dcad_0_107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8" name="Google Shape;228;g39b7951dcad_0_107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g39b7951dcad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63" y="3811925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9b7951dcad_0_107"/>
          <p:cNvSpPr/>
          <p:nvPr/>
        </p:nvSpPr>
        <p:spPr>
          <a:xfrm>
            <a:off x="8670765" y="4067285"/>
            <a:ext cx="1879200" cy="5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7775" lIns="187775" spcFirstLastPara="1" rIns="187775" wrap="square" tIns="18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75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g39b7951dcad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909" y="3811929"/>
            <a:ext cx="4938928" cy="8979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9b7951dcad_0_107"/>
          <p:cNvSpPr txBox="1"/>
          <p:nvPr/>
        </p:nvSpPr>
        <p:spPr>
          <a:xfrm>
            <a:off x="990600" y="2551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An array made up of just one list is </a:t>
            </a: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one dimensional</a:t>
            </a:r>
            <a:endParaRPr b="1"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33" name="Google Shape;233;g39b7951dcad_0_107"/>
          <p:cNvSpPr txBox="1"/>
          <p:nvPr/>
        </p:nvSpPr>
        <p:spPr>
          <a:xfrm>
            <a:off x="990600" y="50928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This example has 1 row and 5 columns, so it is a 1x5 array</a:t>
            </a:r>
            <a:endParaRPr b="1"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34" name="Google Shape;234;g39b7951dcad_0_107"/>
          <p:cNvSpPr txBox="1"/>
          <p:nvPr/>
        </p:nvSpPr>
        <p:spPr>
          <a:xfrm>
            <a:off x="990600" y="6198575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make </a:t>
            </a:r>
            <a:r>
              <a:rPr b="1"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multi-dimensional</a:t>
            </a: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 arrays using more lists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pic>
        <p:nvPicPr>
          <p:cNvPr id="235" name="Google Shape;235;g39b7951dcad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863" y="7310872"/>
            <a:ext cx="4212626" cy="184423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9b7951dcad_0_107"/>
          <p:cNvSpPr/>
          <p:nvPr/>
        </p:nvSpPr>
        <p:spPr>
          <a:xfrm>
            <a:off x="8974402" y="7992628"/>
            <a:ext cx="1668000" cy="48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73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6675" lIns="166675" spcFirstLastPara="1" rIns="166675" wrap="square" tIns="16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2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g39b7951dcad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70891" y="7304351"/>
            <a:ext cx="4383996" cy="18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9b7951dcad_0_107"/>
          <p:cNvSpPr txBox="1"/>
          <p:nvPr/>
        </p:nvSpPr>
        <p:spPr>
          <a:xfrm>
            <a:off x="1456975" y="9390200"/>
            <a:ext cx="1630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This example has 3 rows and 3 columns, so it is a 3x3 array</a:t>
            </a:r>
            <a:endParaRPr b="1"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b7951dcad_0_368"/>
          <p:cNvSpPr txBox="1"/>
          <p:nvPr/>
        </p:nvSpPr>
        <p:spPr>
          <a:xfrm>
            <a:off x="5399100" y="1014475"/>
            <a:ext cx="7489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US" sz="7000">
                <a:solidFill>
                  <a:srgbClr val="26232E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NumPy Data Types</a:t>
            </a:r>
            <a:endParaRPr b="0" i="0" sz="7000" u="none" cap="none" strike="noStrike">
              <a:solidFill>
                <a:srgbClr val="2623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g39b7951dcad_0_368"/>
          <p:cNvGrpSpPr/>
          <p:nvPr/>
        </p:nvGrpSpPr>
        <p:grpSpPr>
          <a:xfrm rot="2700000">
            <a:off x="15432012" y="-3173820"/>
            <a:ext cx="6127311" cy="5735188"/>
            <a:chOff x="0" y="-66675"/>
            <a:chExt cx="1613775" cy="1510500"/>
          </a:xfrm>
        </p:grpSpPr>
        <p:sp>
          <p:nvSpPr>
            <p:cNvPr id="245" name="Google Shape;245;g39b7951dcad_0_368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F8E640"/>
            </a:solidFill>
            <a:ln>
              <a:noFill/>
            </a:ln>
          </p:spPr>
        </p:sp>
        <p:sp>
          <p:nvSpPr>
            <p:cNvPr id="246" name="Google Shape;246;g39b7951dcad_0_36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g39b7951dcad_0_368"/>
          <p:cNvGrpSpPr/>
          <p:nvPr/>
        </p:nvGrpSpPr>
        <p:grpSpPr>
          <a:xfrm rot="2700000">
            <a:off x="15643551" y="-3425962"/>
            <a:ext cx="6127311" cy="5735188"/>
            <a:chOff x="0" y="-66675"/>
            <a:chExt cx="1613775" cy="1510500"/>
          </a:xfrm>
        </p:grpSpPr>
        <p:sp>
          <p:nvSpPr>
            <p:cNvPr id="248" name="Google Shape;248;g39b7951dcad_0_368"/>
            <p:cNvSpPr/>
            <p:nvPr/>
          </p:nvSpPr>
          <p:spPr>
            <a:xfrm>
              <a:off x="0" y="0"/>
              <a:ext cx="1613775" cy="1443740"/>
            </a:xfrm>
            <a:custGeom>
              <a:rect b="b" l="l" r="r" t="t"/>
              <a:pathLst>
                <a:path extrusionOk="0" h="1443740" w="1613775">
                  <a:moveTo>
                    <a:pt x="0" y="0"/>
                  </a:moveTo>
                  <a:lnTo>
                    <a:pt x="1613775" y="0"/>
                  </a:lnTo>
                  <a:lnTo>
                    <a:pt x="1613775" y="1443740"/>
                  </a:lnTo>
                  <a:lnTo>
                    <a:pt x="0" y="14437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49" name="Google Shape;249;g39b7951dcad_0_368"/>
            <p:cNvSpPr txBox="1"/>
            <p:nvPr/>
          </p:nvSpPr>
          <p:spPr>
            <a:xfrm>
              <a:off x="0" y="-66675"/>
              <a:ext cx="1613700" cy="15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g39b7951dcad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150" y="4232625"/>
            <a:ext cx="5871693" cy="10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9b7951dcad_0_368"/>
          <p:cNvSpPr txBox="1"/>
          <p:nvPr/>
        </p:nvSpPr>
        <p:spPr>
          <a:xfrm>
            <a:off x="990600" y="2551800"/>
            <a:ext cx="1630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also index arrays the same way as lists!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Remember that we start counting at 0!</a:t>
            </a:r>
            <a:endParaRPr sz="4500">
              <a:solidFill>
                <a:schemeClr val="dk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252" name="Google Shape;252;g39b7951dcad_0_368"/>
          <p:cNvSpPr txBox="1"/>
          <p:nvPr/>
        </p:nvSpPr>
        <p:spPr>
          <a:xfrm>
            <a:off x="8482100" y="5183333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9b7951dcad_0_368"/>
          <p:cNvSpPr txBox="1"/>
          <p:nvPr/>
        </p:nvSpPr>
        <p:spPr>
          <a:xfrm>
            <a:off x="9150446" y="5173329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9b7951dcad_0_368"/>
          <p:cNvSpPr txBox="1"/>
          <p:nvPr/>
        </p:nvSpPr>
        <p:spPr>
          <a:xfrm>
            <a:off x="9824965" y="5168965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9b7951dcad_0_368"/>
          <p:cNvSpPr txBox="1"/>
          <p:nvPr/>
        </p:nvSpPr>
        <p:spPr>
          <a:xfrm>
            <a:off x="10510765" y="5168965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9b7951dcad_0_368"/>
          <p:cNvSpPr txBox="1"/>
          <p:nvPr/>
        </p:nvSpPr>
        <p:spPr>
          <a:xfrm>
            <a:off x="11149100" y="5177692"/>
            <a:ext cx="41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39b7951dcad_0_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287" y="6104366"/>
            <a:ext cx="3031175" cy="6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9b7951dcad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943" y="5860450"/>
            <a:ext cx="874319" cy="92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9b7951dcad_0_368"/>
          <p:cNvSpPr/>
          <p:nvPr/>
        </p:nvSpPr>
        <p:spPr>
          <a:xfrm>
            <a:off x="5021279" y="6205543"/>
            <a:ext cx="1653900" cy="4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72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5250" lIns="165250" spcFirstLastPara="1" rIns="165250" wrap="square" tIns="165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g39b7951dcad_0_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5838" y="5944638"/>
            <a:ext cx="3115392" cy="75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9b7951dcad_0_3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83303" y="5860425"/>
            <a:ext cx="898611" cy="9228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9b7951dcad_0_368"/>
          <p:cNvSpPr/>
          <p:nvPr/>
        </p:nvSpPr>
        <p:spPr>
          <a:xfrm>
            <a:off x="14097350" y="6076941"/>
            <a:ext cx="16998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77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9850" lIns="169850" spcFirstLastPara="1" rIns="169850" wrap="square" tIns="169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g39b7951dcad_0_368"/>
          <p:cNvSpPr txBox="1"/>
          <p:nvPr/>
        </p:nvSpPr>
        <p:spPr>
          <a:xfrm>
            <a:off x="3761388" y="7179925"/>
            <a:ext cx="1065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We can retrieve multiple elements as well</a:t>
            </a:r>
            <a:endParaRPr/>
          </a:p>
        </p:txBody>
      </p:sp>
      <p:pic>
        <p:nvPicPr>
          <p:cNvPr id="264" name="Google Shape;264;g39b7951dcad_0_3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9940" y="8178131"/>
            <a:ext cx="3279424" cy="6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9b7951dcad_0_368"/>
          <p:cNvSpPr/>
          <p:nvPr/>
        </p:nvSpPr>
        <p:spPr>
          <a:xfrm>
            <a:off x="8021860" y="8278541"/>
            <a:ext cx="1641300" cy="47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70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4000" lIns="164000" spcFirstLastPara="1" rIns="164000" wrap="square" tIns="16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g39b7951dcad_0_3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15658" y="8057137"/>
            <a:ext cx="3767782" cy="9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9b7951dcad_0_368"/>
          <p:cNvSpPr txBox="1"/>
          <p:nvPr/>
        </p:nvSpPr>
        <p:spPr>
          <a:xfrm>
            <a:off x="5008038" y="9245950"/>
            <a:ext cx="815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Note: the last index is exclusive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